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30" r:id="rId2"/>
    <p:sldId id="268" r:id="rId3"/>
    <p:sldId id="349" r:id="rId4"/>
    <p:sldId id="336" r:id="rId5"/>
    <p:sldId id="335" r:id="rId6"/>
    <p:sldId id="273" r:id="rId7"/>
    <p:sldId id="258" r:id="rId8"/>
    <p:sldId id="270" r:id="rId9"/>
    <p:sldId id="337" r:id="rId10"/>
    <p:sldId id="340" r:id="rId11"/>
    <p:sldId id="342" r:id="rId12"/>
    <p:sldId id="343" r:id="rId13"/>
    <p:sldId id="344" r:id="rId14"/>
    <p:sldId id="339" r:id="rId15"/>
    <p:sldId id="338" r:id="rId16"/>
    <p:sldId id="346" r:id="rId17"/>
    <p:sldId id="350" r:id="rId18"/>
    <p:sldId id="345" r:id="rId19"/>
    <p:sldId id="331" r:id="rId20"/>
    <p:sldId id="271" r:id="rId21"/>
    <p:sldId id="347" r:id="rId22"/>
    <p:sldId id="311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595D"/>
    <a:srgbClr val="FFFFFF"/>
    <a:srgbClr val="D9185C"/>
    <a:srgbClr val="06B4E6"/>
    <a:srgbClr val="15458F"/>
    <a:srgbClr val="DA1A5A"/>
    <a:srgbClr val="00B4E6"/>
    <a:srgbClr val="00B4E7"/>
    <a:srgbClr val="16468F"/>
    <a:srgbClr val="174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C427B0-164D-4672-B811-66F7A476BDEF}" v="6" dt="2026-09-22T19:23:30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 autoAdjust="0"/>
    <p:restoredTop sz="96327" autoAdjust="0"/>
  </p:normalViewPr>
  <p:slideViewPr>
    <p:cSldViewPr snapToGrid="0" showGuides="1">
      <p:cViewPr varScale="1">
        <p:scale>
          <a:sx n="106" d="100"/>
          <a:sy n="106" d="100"/>
        </p:scale>
        <p:origin x="624" y="-246"/>
      </p:cViewPr>
      <p:guideLst>
        <p:guide orient="horz" pos="2632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640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se, Stephen" userId="6e41208f-c2a5-4292-9b72-e4ab617b76c0" providerId="ADAL" clId="{8643751B-D0C4-4E39-997F-247BCEA582F8}"/>
    <pc:docChg chg="undo redo custSel addSld modSld sldOrd">
      <pc:chgData name="Morse, Stephen" userId="6e41208f-c2a5-4292-9b72-e4ab617b76c0" providerId="ADAL" clId="{8643751B-D0C4-4E39-997F-247BCEA582F8}" dt="2026-09-22T19:24:40.933" v="2068" actId="27636"/>
      <pc:docMkLst>
        <pc:docMk/>
      </pc:docMkLst>
      <pc:sldChg chg="modSp mod">
        <pc:chgData name="Morse, Stephen" userId="6e41208f-c2a5-4292-9b72-e4ab617b76c0" providerId="ADAL" clId="{8643751B-D0C4-4E39-997F-247BCEA582F8}" dt="2026-09-22T18:43:35.351" v="324" actId="27636"/>
        <pc:sldMkLst>
          <pc:docMk/>
          <pc:sldMk cId="851843307" sldId="258"/>
        </pc:sldMkLst>
        <pc:spChg chg="mod">
          <ac:chgData name="Morse, Stephen" userId="6e41208f-c2a5-4292-9b72-e4ab617b76c0" providerId="ADAL" clId="{8643751B-D0C4-4E39-997F-247BCEA582F8}" dt="2026-09-22T18:43:35.351" v="324" actId="27636"/>
          <ac:spMkLst>
            <pc:docMk/>
            <pc:sldMk cId="851843307" sldId="258"/>
            <ac:spMk id="26" creationId="{A6C75375-C8EB-4734-93C9-E33AFCA93406}"/>
          </ac:spMkLst>
        </pc:spChg>
      </pc:sldChg>
      <pc:sldChg chg="modSp mod">
        <pc:chgData name="Morse, Stephen" userId="6e41208f-c2a5-4292-9b72-e4ab617b76c0" providerId="ADAL" clId="{8643751B-D0C4-4E39-997F-247BCEA582F8}" dt="2026-09-22T18:45:09.705" v="353" actId="6549"/>
        <pc:sldMkLst>
          <pc:docMk/>
          <pc:sldMk cId="2354895522" sldId="270"/>
        </pc:sldMkLst>
        <pc:spChg chg="mod">
          <ac:chgData name="Morse, Stephen" userId="6e41208f-c2a5-4292-9b72-e4ab617b76c0" providerId="ADAL" clId="{8643751B-D0C4-4E39-997F-247BCEA582F8}" dt="2026-09-22T18:45:09.705" v="353" actId="6549"/>
          <ac:spMkLst>
            <pc:docMk/>
            <pc:sldMk cId="2354895522" sldId="270"/>
            <ac:spMk id="13" creationId="{1164E314-FCCB-2091-29AD-EBBF59049278}"/>
          </ac:spMkLst>
        </pc:spChg>
      </pc:sldChg>
      <pc:sldChg chg="modSp mod">
        <pc:chgData name="Morse, Stephen" userId="6e41208f-c2a5-4292-9b72-e4ab617b76c0" providerId="ADAL" clId="{8643751B-D0C4-4E39-997F-247BCEA582F8}" dt="2026-09-22T18:45:54.435" v="381" actId="20577"/>
        <pc:sldMkLst>
          <pc:docMk/>
          <pc:sldMk cId="2888505829" sldId="337"/>
        </pc:sldMkLst>
        <pc:spChg chg="mod">
          <ac:chgData name="Morse, Stephen" userId="6e41208f-c2a5-4292-9b72-e4ab617b76c0" providerId="ADAL" clId="{8643751B-D0C4-4E39-997F-247BCEA582F8}" dt="2026-09-22T18:45:54.435" v="381" actId="20577"/>
          <ac:spMkLst>
            <pc:docMk/>
            <pc:sldMk cId="2888505829" sldId="337"/>
            <ac:spMk id="8" creationId="{BEFBFA46-6A76-14B8-8D28-50ACD9D19D93}"/>
          </ac:spMkLst>
        </pc:spChg>
      </pc:sldChg>
      <pc:sldChg chg="modSp mod">
        <pc:chgData name="Morse, Stephen" userId="6e41208f-c2a5-4292-9b72-e4ab617b76c0" providerId="ADAL" clId="{8643751B-D0C4-4E39-997F-247BCEA582F8}" dt="2026-09-22T19:18:13.253" v="1600" actId="20577"/>
        <pc:sldMkLst>
          <pc:docMk/>
          <pc:sldMk cId="3270607578" sldId="338"/>
        </pc:sldMkLst>
        <pc:spChg chg="mod">
          <ac:chgData name="Morse, Stephen" userId="6e41208f-c2a5-4292-9b72-e4ab617b76c0" providerId="ADAL" clId="{8643751B-D0C4-4E39-997F-247BCEA582F8}" dt="2026-09-22T19:13:09.726" v="1397" actId="20577"/>
          <ac:spMkLst>
            <pc:docMk/>
            <pc:sldMk cId="3270607578" sldId="338"/>
            <ac:spMk id="2" creationId="{E6AAF1B8-FFCB-7ADD-1092-1BA7695233D4}"/>
          </ac:spMkLst>
        </pc:spChg>
        <pc:spChg chg="mod">
          <ac:chgData name="Morse, Stephen" userId="6e41208f-c2a5-4292-9b72-e4ab617b76c0" providerId="ADAL" clId="{8643751B-D0C4-4E39-997F-247BCEA582F8}" dt="2026-09-22T19:01:45.004" v="1269" actId="20577"/>
          <ac:spMkLst>
            <pc:docMk/>
            <pc:sldMk cId="3270607578" sldId="338"/>
            <ac:spMk id="5" creationId="{F228E579-EC8F-4E01-F7FF-03B56F92E981}"/>
          </ac:spMkLst>
        </pc:spChg>
        <pc:spChg chg="mod">
          <ac:chgData name="Morse, Stephen" userId="6e41208f-c2a5-4292-9b72-e4ab617b76c0" providerId="ADAL" clId="{8643751B-D0C4-4E39-997F-247BCEA582F8}" dt="2026-09-22T19:18:13.253" v="1600" actId="20577"/>
          <ac:spMkLst>
            <pc:docMk/>
            <pc:sldMk cId="3270607578" sldId="338"/>
            <ac:spMk id="8" creationId="{CF1B3C89-B37E-1CAA-9BE1-AEEACD6DEB3E}"/>
          </ac:spMkLst>
        </pc:spChg>
      </pc:sldChg>
      <pc:sldChg chg="modSp mod ord">
        <pc:chgData name="Morse, Stephen" userId="6e41208f-c2a5-4292-9b72-e4ab617b76c0" providerId="ADAL" clId="{8643751B-D0C4-4E39-997F-247BCEA582F8}" dt="2026-09-22T19:18:27.133" v="1602" actId="20577"/>
        <pc:sldMkLst>
          <pc:docMk/>
          <pc:sldMk cId="2048464359" sldId="339"/>
        </pc:sldMkLst>
        <pc:spChg chg="mod">
          <ac:chgData name="Morse, Stephen" userId="6e41208f-c2a5-4292-9b72-e4ab617b76c0" providerId="ADAL" clId="{8643751B-D0C4-4E39-997F-247BCEA582F8}" dt="2026-09-22T19:01:40.315" v="1267" actId="20577"/>
          <ac:spMkLst>
            <pc:docMk/>
            <pc:sldMk cId="2048464359" sldId="339"/>
            <ac:spMk id="5" creationId="{305A7E7E-841D-491C-5548-6FD2A9A506A4}"/>
          </ac:spMkLst>
        </pc:spChg>
        <pc:spChg chg="mod">
          <ac:chgData name="Morse, Stephen" userId="6e41208f-c2a5-4292-9b72-e4ab617b76c0" providerId="ADAL" clId="{8643751B-D0C4-4E39-997F-247BCEA582F8}" dt="2026-09-22T19:18:27.133" v="1602" actId="20577"/>
          <ac:spMkLst>
            <pc:docMk/>
            <pc:sldMk cId="2048464359" sldId="339"/>
            <ac:spMk id="8" creationId="{10509D84-9488-AC2C-9797-0BE34144F1AA}"/>
          </ac:spMkLst>
        </pc:spChg>
      </pc:sldChg>
      <pc:sldChg chg="modSp mod">
        <pc:chgData name="Morse, Stephen" userId="6e41208f-c2a5-4292-9b72-e4ab617b76c0" providerId="ADAL" clId="{8643751B-D0C4-4E39-997F-247BCEA582F8}" dt="2026-09-22T18:50:34.391" v="813" actId="20577"/>
        <pc:sldMkLst>
          <pc:docMk/>
          <pc:sldMk cId="1422959218" sldId="340"/>
        </pc:sldMkLst>
        <pc:spChg chg="mod">
          <ac:chgData name="Morse, Stephen" userId="6e41208f-c2a5-4292-9b72-e4ab617b76c0" providerId="ADAL" clId="{8643751B-D0C4-4E39-997F-247BCEA582F8}" dt="2026-09-22T18:47:39.518" v="464" actId="6549"/>
          <ac:spMkLst>
            <pc:docMk/>
            <pc:sldMk cId="1422959218" sldId="340"/>
            <ac:spMk id="2" creationId="{4AE450D9-7B3B-4C86-03B7-8FD5FC7AB79D}"/>
          </ac:spMkLst>
        </pc:spChg>
        <pc:spChg chg="mod">
          <ac:chgData name="Morse, Stephen" userId="6e41208f-c2a5-4292-9b72-e4ab617b76c0" providerId="ADAL" clId="{8643751B-D0C4-4E39-997F-247BCEA582F8}" dt="2026-09-22T18:50:34.391" v="813" actId="20577"/>
          <ac:spMkLst>
            <pc:docMk/>
            <pc:sldMk cId="1422959218" sldId="340"/>
            <ac:spMk id="8" creationId="{1FC33256-F31C-368F-5ABE-5621562F0885}"/>
          </ac:spMkLst>
        </pc:spChg>
      </pc:sldChg>
      <pc:sldChg chg="modSp mod">
        <pc:chgData name="Morse, Stephen" userId="6e41208f-c2a5-4292-9b72-e4ab617b76c0" providerId="ADAL" clId="{8643751B-D0C4-4E39-997F-247BCEA582F8}" dt="2026-09-22T18:54:08.467" v="882" actId="20577"/>
        <pc:sldMkLst>
          <pc:docMk/>
          <pc:sldMk cId="4271898244" sldId="342"/>
        </pc:sldMkLst>
        <pc:spChg chg="mod">
          <ac:chgData name="Morse, Stephen" userId="6e41208f-c2a5-4292-9b72-e4ab617b76c0" providerId="ADAL" clId="{8643751B-D0C4-4E39-997F-247BCEA582F8}" dt="2026-09-22T18:51:49.472" v="865" actId="20577"/>
          <ac:spMkLst>
            <pc:docMk/>
            <pc:sldMk cId="4271898244" sldId="342"/>
            <ac:spMk id="2" creationId="{30CD28EE-2FE4-0DF2-A695-088EBB031764}"/>
          </ac:spMkLst>
        </pc:spChg>
        <pc:spChg chg="mod">
          <ac:chgData name="Morse, Stephen" userId="6e41208f-c2a5-4292-9b72-e4ab617b76c0" providerId="ADAL" clId="{8643751B-D0C4-4E39-997F-247BCEA582F8}" dt="2026-09-22T18:51:21.047" v="846" actId="20577"/>
          <ac:spMkLst>
            <pc:docMk/>
            <pc:sldMk cId="4271898244" sldId="342"/>
            <ac:spMk id="5" creationId="{B0E11AD5-B838-97B4-4434-51C802E9EE72}"/>
          </ac:spMkLst>
        </pc:spChg>
        <pc:spChg chg="mod">
          <ac:chgData name="Morse, Stephen" userId="6e41208f-c2a5-4292-9b72-e4ab617b76c0" providerId="ADAL" clId="{8643751B-D0C4-4E39-997F-247BCEA582F8}" dt="2026-09-22T18:54:08.467" v="882" actId="20577"/>
          <ac:spMkLst>
            <pc:docMk/>
            <pc:sldMk cId="4271898244" sldId="342"/>
            <ac:spMk id="8" creationId="{8F5B2075-9D7F-3C34-D28C-E05F6FEC87F9}"/>
          </ac:spMkLst>
        </pc:spChg>
      </pc:sldChg>
      <pc:sldChg chg="modSp mod">
        <pc:chgData name="Morse, Stephen" userId="6e41208f-c2a5-4292-9b72-e4ab617b76c0" providerId="ADAL" clId="{8643751B-D0C4-4E39-997F-247BCEA582F8}" dt="2026-09-22T18:57:55.046" v="1055" actId="20577"/>
        <pc:sldMkLst>
          <pc:docMk/>
          <pc:sldMk cId="1720250478" sldId="343"/>
        </pc:sldMkLst>
        <pc:spChg chg="mod">
          <ac:chgData name="Morse, Stephen" userId="6e41208f-c2a5-4292-9b72-e4ab617b76c0" providerId="ADAL" clId="{8643751B-D0C4-4E39-997F-247BCEA582F8}" dt="2026-09-22T18:55:29.636" v="957" actId="20577"/>
          <ac:spMkLst>
            <pc:docMk/>
            <pc:sldMk cId="1720250478" sldId="343"/>
            <ac:spMk id="2" creationId="{9262AE42-7DF6-212D-9E8E-549048FD5981}"/>
          </ac:spMkLst>
        </pc:spChg>
        <pc:spChg chg="mod">
          <ac:chgData name="Morse, Stephen" userId="6e41208f-c2a5-4292-9b72-e4ab617b76c0" providerId="ADAL" clId="{8643751B-D0C4-4E39-997F-247BCEA582F8}" dt="2026-09-22T18:57:55.046" v="1055" actId="20577"/>
          <ac:spMkLst>
            <pc:docMk/>
            <pc:sldMk cId="1720250478" sldId="343"/>
            <ac:spMk id="8" creationId="{9084F8B8-5632-3378-06AD-DD72A90A05B5}"/>
          </ac:spMkLst>
        </pc:spChg>
      </pc:sldChg>
      <pc:sldChg chg="modSp mod">
        <pc:chgData name="Morse, Stephen" userId="6e41208f-c2a5-4292-9b72-e4ab617b76c0" providerId="ADAL" clId="{8643751B-D0C4-4E39-997F-247BCEA582F8}" dt="2026-09-22T19:18:47.509" v="1604" actId="403"/>
        <pc:sldMkLst>
          <pc:docMk/>
          <pc:sldMk cId="1729929119" sldId="344"/>
        </pc:sldMkLst>
        <pc:spChg chg="mod">
          <ac:chgData name="Morse, Stephen" userId="6e41208f-c2a5-4292-9b72-e4ab617b76c0" providerId="ADAL" clId="{8643751B-D0C4-4E39-997F-247BCEA582F8}" dt="2026-09-22T18:58:40.775" v="1077" actId="6549"/>
          <ac:spMkLst>
            <pc:docMk/>
            <pc:sldMk cId="1729929119" sldId="344"/>
            <ac:spMk id="2" creationId="{43FFB5F7-CB37-4B32-1C5E-E43AC0B85BD2}"/>
          </ac:spMkLst>
        </pc:spChg>
        <pc:spChg chg="mod">
          <ac:chgData name="Morse, Stephen" userId="6e41208f-c2a5-4292-9b72-e4ab617b76c0" providerId="ADAL" clId="{8643751B-D0C4-4E39-997F-247BCEA582F8}" dt="2026-09-22T19:18:47.509" v="1604" actId="403"/>
          <ac:spMkLst>
            <pc:docMk/>
            <pc:sldMk cId="1729929119" sldId="344"/>
            <ac:spMk id="8" creationId="{65273581-5617-E7BF-A7FB-151268DDF874}"/>
          </ac:spMkLst>
        </pc:spChg>
      </pc:sldChg>
      <pc:sldChg chg="modSp mod">
        <pc:chgData name="Morse, Stephen" userId="6e41208f-c2a5-4292-9b72-e4ab617b76c0" providerId="ADAL" clId="{8643751B-D0C4-4E39-997F-247BCEA582F8}" dt="2026-09-22T19:21:03.585" v="1716" actId="6549"/>
        <pc:sldMkLst>
          <pc:docMk/>
          <pc:sldMk cId="3707748875" sldId="345"/>
        </pc:sldMkLst>
        <pc:spChg chg="mod">
          <ac:chgData name="Morse, Stephen" userId="6e41208f-c2a5-4292-9b72-e4ab617b76c0" providerId="ADAL" clId="{8643751B-D0C4-4E39-997F-247BCEA582F8}" dt="2026-09-22T19:20:26.295" v="1676" actId="20577"/>
          <ac:spMkLst>
            <pc:docMk/>
            <pc:sldMk cId="3707748875" sldId="345"/>
            <ac:spMk id="2" creationId="{6AADBE6A-E66A-3A88-54DC-127F90BCE279}"/>
          </ac:spMkLst>
        </pc:spChg>
        <pc:spChg chg="mod">
          <ac:chgData name="Morse, Stephen" userId="6e41208f-c2a5-4292-9b72-e4ab617b76c0" providerId="ADAL" clId="{8643751B-D0C4-4E39-997F-247BCEA582F8}" dt="2026-09-22T19:20:01.144" v="1636" actId="20577"/>
          <ac:spMkLst>
            <pc:docMk/>
            <pc:sldMk cId="3707748875" sldId="345"/>
            <ac:spMk id="5" creationId="{61C5132B-3721-EA09-0B37-CE92DC1DF88C}"/>
          </ac:spMkLst>
        </pc:spChg>
        <pc:spChg chg="mod">
          <ac:chgData name="Morse, Stephen" userId="6e41208f-c2a5-4292-9b72-e4ab617b76c0" providerId="ADAL" clId="{8643751B-D0C4-4E39-997F-247BCEA582F8}" dt="2026-09-22T19:21:03.585" v="1716" actId="6549"/>
          <ac:spMkLst>
            <pc:docMk/>
            <pc:sldMk cId="3707748875" sldId="345"/>
            <ac:spMk id="8" creationId="{CE3BDA8B-3059-A805-FF93-97FEA91CDE86}"/>
          </ac:spMkLst>
        </pc:spChg>
      </pc:sldChg>
      <pc:sldChg chg="modSp mod">
        <pc:chgData name="Morse, Stephen" userId="6e41208f-c2a5-4292-9b72-e4ab617b76c0" providerId="ADAL" clId="{8643751B-D0C4-4E39-997F-247BCEA582F8}" dt="2026-09-22T19:19:50.075" v="1632" actId="6549"/>
        <pc:sldMkLst>
          <pc:docMk/>
          <pc:sldMk cId="1114868270" sldId="346"/>
        </pc:sldMkLst>
        <pc:spChg chg="mod">
          <ac:chgData name="Morse, Stephen" userId="6e41208f-c2a5-4292-9b72-e4ab617b76c0" providerId="ADAL" clId="{8643751B-D0C4-4E39-997F-247BCEA582F8}" dt="2026-09-22T19:19:50.075" v="1632" actId="6549"/>
          <ac:spMkLst>
            <pc:docMk/>
            <pc:sldMk cId="1114868270" sldId="346"/>
            <ac:spMk id="2" creationId="{3EFDFC62-020A-477A-4ED9-19B899065E4A}"/>
          </ac:spMkLst>
        </pc:spChg>
      </pc:sldChg>
      <pc:sldChg chg="modSp add mod">
        <pc:chgData name="Morse, Stephen" userId="6e41208f-c2a5-4292-9b72-e4ab617b76c0" providerId="ADAL" clId="{8643751B-D0C4-4E39-997F-247BCEA582F8}" dt="2026-09-22T19:24:40.933" v="2068" actId="27636"/>
        <pc:sldMkLst>
          <pc:docMk/>
          <pc:sldMk cId="2222290886" sldId="350"/>
        </pc:sldMkLst>
        <pc:spChg chg="mod">
          <ac:chgData name="Morse, Stephen" userId="6e41208f-c2a5-4292-9b72-e4ab617b76c0" providerId="ADAL" clId="{8643751B-D0C4-4E39-997F-247BCEA582F8}" dt="2026-09-22T19:24:18.807" v="2027" actId="20577"/>
          <ac:spMkLst>
            <pc:docMk/>
            <pc:sldMk cId="2222290886" sldId="350"/>
            <ac:spMk id="2" creationId="{D93D85AA-BEDC-133A-81B3-9BD1A2B01255}"/>
          </ac:spMkLst>
        </pc:spChg>
        <pc:spChg chg="mod">
          <ac:chgData name="Morse, Stephen" userId="6e41208f-c2a5-4292-9b72-e4ab617b76c0" providerId="ADAL" clId="{8643751B-D0C4-4E39-997F-247BCEA582F8}" dt="2026-09-22T19:21:29.455" v="1742" actId="20577"/>
          <ac:spMkLst>
            <pc:docMk/>
            <pc:sldMk cId="2222290886" sldId="350"/>
            <ac:spMk id="5" creationId="{8BC26FFA-33AA-D6AC-AAA4-87A55765A6C0}"/>
          </ac:spMkLst>
        </pc:spChg>
        <pc:spChg chg="mod">
          <ac:chgData name="Morse, Stephen" userId="6e41208f-c2a5-4292-9b72-e4ab617b76c0" providerId="ADAL" clId="{8643751B-D0C4-4E39-997F-247BCEA582F8}" dt="2026-09-22T19:24:40.933" v="2068" actId="27636"/>
          <ac:spMkLst>
            <pc:docMk/>
            <pc:sldMk cId="2222290886" sldId="350"/>
            <ac:spMk id="8" creationId="{4869520C-9363-BAF6-E4B9-6B67153DE86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3E561-A38A-4A22-8215-F855A52BC5B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27055-821E-4F6B-AAA9-2685E1493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CD133-53EC-1D87-7AB1-3F8197978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FF11F-14A4-93A1-6D2D-2EFE2247A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4DB8F-76EB-C966-C3D6-8ADF52615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of Rotary Club of Seattle picnic sack race in 1917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D6C952-9D67-5ADA-6526-75E2BC422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54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of Rotary Club of Seattle picnic sack race in 1917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096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5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969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2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4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68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38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66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0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72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5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05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122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6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24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64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66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91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40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20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6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 dirty="0"/>
                  <a:t>Royal Blue</a:t>
                </a:r>
                <a:br>
                  <a:rPr lang="en-US" sz="700" dirty="0"/>
                </a:br>
                <a:r>
                  <a:rPr lang="en-US" sz="600" dirty="0"/>
                  <a:t>R23,G69,B143</a:t>
                </a:r>
                <a:endParaRPr lang="en-US" sz="70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Azure</a:t>
                </a:r>
                <a:br>
                  <a:rPr lang="en-US" sz="600" dirty="0"/>
                </a:br>
                <a:r>
                  <a:rPr lang="en-US" sz="600" dirty="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Sky Blue 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Violet</a:t>
                </a:r>
                <a:br>
                  <a:rPr lang="en-US" sz="600" dirty="0"/>
                </a:br>
                <a:r>
                  <a:rPr lang="en-US" sz="600" dirty="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Orange</a:t>
                </a:r>
                <a:br>
                  <a:rPr lang="en-US" sz="600" dirty="0"/>
                </a:br>
                <a:r>
                  <a:rPr lang="en-US" sz="600" dirty="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Gold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bg1"/>
                    </a:solidFill>
                  </a:rPr>
                  <a:t>Cranberry</a:t>
                </a:r>
                <a:br>
                  <a:rPr lang="en-US" sz="600" dirty="0">
                    <a:solidFill>
                      <a:schemeClr val="bg1"/>
                    </a:solidFill>
                  </a:rPr>
                </a:br>
                <a:r>
                  <a:rPr lang="en-US" sz="600" dirty="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Turquoise</a:t>
                </a:r>
                <a:br>
                  <a:rPr lang="en-US" sz="600" dirty="0"/>
                </a:br>
                <a:r>
                  <a:rPr lang="en-US" sz="600" dirty="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custDataLst>
      <p:tags r:id="rId24"/>
    </p:custDataLst>
    <p:extLst>
      <p:ext uri="{BB962C8B-B14F-4D97-AF65-F5344CB8AC3E}">
        <p14:creationId xmlns:p14="http://schemas.microsoft.com/office/powerpoint/2010/main" val="100093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1" r:id="rId4"/>
    <p:sldLayoutId id="2147483666" r:id="rId5"/>
    <p:sldLayoutId id="2147483667" r:id="rId6"/>
    <p:sldLayoutId id="2147483655" r:id="rId7"/>
    <p:sldLayoutId id="2147483678" r:id="rId8"/>
    <p:sldLayoutId id="2147483650" r:id="rId9"/>
    <p:sldLayoutId id="2147483673" r:id="rId10"/>
    <p:sldLayoutId id="2147483659" r:id="rId11"/>
    <p:sldLayoutId id="2147483676" r:id="rId12"/>
    <p:sldLayoutId id="2147483652" r:id="rId13"/>
    <p:sldLayoutId id="2147483657" r:id="rId14"/>
    <p:sldLayoutId id="2147483672" r:id="rId15"/>
    <p:sldLayoutId id="2147483679" r:id="rId16"/>
    <p:sldLayoutId id="2147483656" r:id="rId17"/>
    <p:sldLayoutId id="2147483674" r:id="rId18"/>
    <p:sldLayoutId id="2147483658" r:id="rId19"/>
    <p:sldLayoutId id="2147483661" r:id="rId20"/>
    <p:sldLayoutId id="2147483675" r:id="rId21"/>
    <p:sldLayoutId id="2147483677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brewsterb@icloud.com?subject=New%20Member%20Intro%20Scheduling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seattlerotary.org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.weaver@weaverlaw.net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ry@seattlerotary.org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donorsnap.com/form?id=185a19d8-84d5-469f-897c-cd4da64ca916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6.xml"/><Relationship Id="rId4" Type="http://schemas.openxmlformats.org/officeDocument/2006/relationships/hyperlink" Target="https://forms.gle/YoXVmc7nq1xnbhLf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y.rotary.org/en/donate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ary@seattlerotary.org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9.xml"/><Relationship Id="rId5" Type="http://schemas.openxmlformats.org/officeDocument/2006/relationships/hyperlink" Target="mailto:stmorse@rwbaird.com" TargetMode="External"/><Relationship Id="rId4" Type="http://schemas.openxmlformats.org/officeDocument/2006/relationships/hyperlink" Target="mailto:abrewsterb@icloud.co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eattlerotary.org/page/news" TargetMode="Externa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2.xml"/><Relationship Id="rId4" Type="http://schemas.openxmlformats.org/officeDocument/2006/relationships/hyperlink" Target="https://seattlerotary.org/Events/Calendar?SearchTypes=c4930232-be8e-476e-b395-ae0cf472b5d2,17e985cc-e8d2-44ed-b542-cebefa0be21d,2d67feaa-d8a8-4882-b19d-2b917bc0f4c4,ceee031b-27e1-48d6-b392-f84236fed1aa,3ef21374-d24d-4346-9881-ba313a4dad1e,3a8be1b3-6db3-450f-af53-59f2dbf2f7a3,4391e69f-588a-47bf-9e51-3fd6b0b09757,e19c4942-ac6a-4152-a538-22bbaf93083d,b921c013-7a0d-47d9-8719-70c89fe0afc2&amp;From=2025/09/12&amp;To=2026/03/1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3.xml"/><Relationship Id="rId4" Type="http://schemas.openxmlformats.org/officeDocument/2006/relationships/image" Target="../media/image8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5D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1F5F51-E941-8C40-9192-FD83E46A1611}"/>
              </a:ext>
            </a:extLst>
          </p:cNvPr>
          <p:cNvSpPr/>
          <p:nvPr/>
        </p:nvSpPr>
        <p:spPr>
          <a:xfrm>
            <a:off x="0" y="3364235"/>
            <a:ext cx="12192000" cy="2176117"/>
          </a:xfrm>
          <a:prstGeom prst="rect">
            <a:avLst/>
          </a:prstGeom>
          <a:solidFill>
            <a:srgbClr val="02B3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1B4E7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59524"/>
            <a:ext cx="2609627" cy="2619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EE50F4-4526-3043-AE6C-43D5B666C4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913" y="5860867"/>
            <a:ext cx="1883771" cy="716364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58B4202-5033-8847-9549-FD12033863D4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568A6A20-78A7-024E-A441-EEAEDC7E8666}"/>
              </a:ext>
            </a:extLst>
          </p:cNvPr>
          <p:cNvSpPr txBox="1">
            <a:spLocks/>
          </p:cNvSpPr>
          <p:nvPr/>
        </p:nvSpPr>
        <p:spPr>
          <a:xfrm>
            <a:off x="0" y="3807029"/>
            <a:ext cx="12192000" cy="821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Rotary Club of Seattle</a:t>
            </a:r>
          </a:p>
        </p:txBody>
      </p:sp>
      <p:sp>
        <p:nvSpPr>
          <p:cNvPr id="13" name="Subtitle 14">
            <a:extLst>
              <a:ext uri="{FF2B5EF4-FFF2-40B4-BE49-F238E27FC236}">
                <a16:creationId xmlns:a16="http://schemas.microsoft.com/office/drawing/2014/main" id="{002C0903-D219-114B-950B-117984639F4E}"/>
              </a:ext>
            </a:extLst>
          </p:cNvPr>
          <p:cNvSpPr txBox="1">
            <a:spLocks/>
          </p:cNvSpPr>
          <p:nvPr/>
        </p:nvSpPr>
        <p:spPr>
          <a:xfrm>
            <a:off x="101823" y="4483808"/>
            <a:ext cx="12192000" cy="4656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005DAA"/>
                </a:solidFill>
              </a:rPr>
              <a:t>New Member Orientation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541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80356D1-8491-4D3F-A23B-9317F31E5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You should have received your welcome email from Club Director Mary Goldie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You have been (or will be!) paired with a member mentor soon!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6676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D3B69-1F2E-C747-4843-565B86423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11CD64-6AD9-DCDA-7928-40E70D49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Orientation highlights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B3CA702-7EFD-6138-7C68-BCFCA909E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History of Rotary Locally, Internationally</a:t>
            </a:r>
          </a:p>
          <a:p>
            <a:r>
              <a:rPr lang="en-US" sz="3200" dirty="0"/>
              <a:t>Blue Badge Checklist</a:t>
            </a:r>
          </a:p>
          <a:p>
            <a:r>
              <a:rPr lang="en-US" sz="3200" dirty="0"/>
              <a:t>Club Culture and Expectations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674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67549-FC39-E291-3C7E-932B1275B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C55F0DF-D3CC-0483-2E36-3A098795E67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r="6263"/>
          <a:stretch/>
        </p:blipFill>
        <p:spPr>
          <a:xfrm>
            <a:off x="6519863" y="398463"/>
            <a:ext cx="5265737" cy="6019800"/>
          </a:xfr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9B83B-DE55-A8FA-F9D0-293CC8360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0" y="2141538"/>
            <a:ext cx="4978400" cy="1135062"/>
          </a:xfrm>
        </p:spPr>
        <p:txBody>
          <a:bodyPr anchor="b">
            <a:normAutofit/>
          </a:bodyPr>
          <a:lstStyle/>
          <a:p>
            <a:r>
              <a:rPr lang="en-US" sz="3700" dirty="0"/>
              <a:t>Rotary International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21054E6-9C59-6B18-F8C9-7F7D0BF0E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Rotary was created in 1905 by Paul Harris. Harris was a Chicago businessman that created the first club as a way for businessmen to network across professions, developing life-long friendships along the way. It was called “Rotary” because meetings would be hosted at member’s workplaces, rotating among venues!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721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DB192AD-5AB2-8E30-0C16-B1E2EC2406D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6" r="19676"/>
          <a:stretch/>
        </p:blipFill>
        <p:spPr>
          <a:xfrm>
            <a:off x="6519863" y="398463"/>
            <a:ext cx="5265737" cy="6019800"/>
          </a:xfr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8249F-FCC6-9F43-B1FB-6B693FBA7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0" y="2141538"/>
            <a:ext cx="4978400" cy="1135062"/>
          </a:xfrm>
        </p:spPr>
        <p:txBody>
          <a:bodyPr anchor="b">
            <a:normAutofit/>
          </a:bodyPr>
          <a:lstStyle/>
          <a:p>
            <a:r>
              <a:rPr lang="en-US" sz="3700"/>
              <a:t>Rotary Club of Seattle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1B86A2B-7E48-BF4A-8415-534B478A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/>
          <a:p>
            <a:r>
              <a:rPr lang="en-US" dirty="0"/>
              <a:t>Established in 1909 as the fourth Rotary club in the world!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5645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3070C20-D3E7-4BD1-9EDF-79D6C3409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Rotary Ecosystem: More than one Club!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6D79EA-EF18-4E1E-B499-A933160CCF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48595D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4167" y="1836710"/>
            <a:ext cx="6720348" cy="36121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B080A8-9B4D-4CBD-9B6C-409B6780AB51}"/>
              </a:ext>
            </a:extLst>
          </p:cNvPr>
          <p:cNvSpPr txBox="1"/>
          <p:nvPr/>
        </p:nvSpPr>
        <p:spPr>
          <a:xfrm>
            <a:off x="147485" y="2080388"/>
            <a:ext cx="4704734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Rotary International </a:t>
            </a:r>
            <a:r>
              <a:rPr lang="en-US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(46,000 clubs across the world)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Club are organized into Rotary </a:t>
            </a:r>
            <a:r>
              <a:rPr lang="en-US" b="1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ZONES</a:t>
            </a:r>
            <a:r>
              <a:rPr lang="en-US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 by region. We are in the </a:t>
            </a:r>
            <a:r>
              <a:rPr lang="en-US" b="1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PNW PETS </a:t>
            </a:r>
            <a:r>
              <a:rPr lang="en-US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zone, which encompasses PNW states and parts of Canada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Zones are further divided into Rotary</a:t>
            </a:r>
            <a:r>
              <a:rPr lang="en-US" b="1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 DISTRICTS</a:t>
            </a:r>
            <a:r>
              <a:rPr lang="en-US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. We are in </a:t>
            </a:r>
            <a:r>
              <a:rPr lang="en-US" b="1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Rotary District 5030</a:t>
            </a:r>
            <a:r>
              <a:rPr lang="en-US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, which includes Seattle and surrounding area clubs. There are many district events and opportunities our members can take advantage of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ea typeface="Arial" charset="0"/>
                <a:cs typeface="Arial" panose="020B0604020202020204" pitchFamily="34" charset="0"/>
              </a:rPr>
              <a:t>Your Rotary Club of Seattle!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617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6C75375-C8EB-4734-93C9-E33AFCA934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1" y="570706"/>
            <a:ext cx="5901265" cy="617172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10 Steps:</a:t>
            </a:r>
          </a:p>
          <a:p>
            <a:endParaRPr lang="en-US" sz="1700" dirty="0"/>
          </a:p>
          <a:p>
            <a:pPr marL="58737" lvl="1" indent="0">
              <a:buNone/>
            </a:pPr>
            <a:r>
              <a:rPr lang="en-US" sz="1500" dirty="0"/>
              <a:t>Step # 1: Submit initiation fee</a:t>
            </a:r>
          </a:p>
          <a:p>
            <a:pPr marL="58737" lvl="1" indent="0">
              <a:buNone/>
            </a:pPr>
            <a:r>
              <a:rPr lang="en-US" sz="1500" dirty="0"/>
              <a:t>Step #2: Set up monthly club dues autopay</a:t>
            </a:r>
          </a:p>
          <a:p>
            <a:pPr marL="58737" lvl="1" indent="0">
              <a:buNone/>
            </a:pPr>
            <a:r>
              <a:rPr lang="en-US" sz="1500" dirty="0"/>
              <a:t>Step #3: Schedule new member introduction</a:t>
            </a:r>
          </a:p>
          <a:p>
            <a:pPr marL="58737" lvl="1" indent="0">
              <a:buNone/>
            </a:pPr>
            <a:r>
              <a:rPr lang="en-US" sz="1500" dirty="0"/>
              <a:t>Step #4: Rotary Club of Seattle (RCOS) Orientation and download </a:t>
            </a:r>
            <a:r>
              <a:rPr lang="en-US" sz="1500" dirty="0" err="1"/>
              <a:t>ClubRunner</a:t>
            </a:r>
            <a:r>
              <a:rPr lang="en-US" sz="1500" dirty="0"/>
              <a:t> app</a:t>
            </a:r>
          </a:p>
          <a:p>
            <a:pPr marL="58737" lvl="1" indent="0">
              <a:buNone/>
            </a:pPr>
            <a:r>
              <a:rPr lang="en-US" sz="1500" dirty="0"/>
              <a:t>Step #5: Seattle Rotary Service Foundation (SRSF) orientation</a:t>
            </a:r>
          </a:p>
          <a:p>
            <a:pPr marL="58737" lvl="1" indent="0">
              <a:buNone/>
            </a:pPr>
            <a:r>
              <a:rPr lang="en-US" sz="1500" dirty="0"/>
              <a:t>Step #6: Greeting at club lunches</a:t>
            </a:r>
          </a:p>
          <a:p>
            <a:pPr marL="58737" lvl="1" indent="0">
              <a:buNone/>
            </a:pPr>
            <a:r>
              <a:rPr lang="en-US" sz="1500" dirty="0"/>
              <a:t>Step #7: Donate to The Rotary Foundation (TRF)</a:t>
            </a:r>
          </a:p>
          <a:p>
            <a:pPr marL="58737" lvl="1" indent="0">
              <a:buNone/>
            </a:pPr>
            <a:r>
              <a:rPr lang="en-US" sz="1500" dirty="0"/>
              <a:t>Step #8: Donate to Seattle Rotary Service Foundation (SRSF)</a:t>
            </a:r>
          </a:p>
          <a:p>
            <a:pPr marL="58737" lvl="1" indent="0">
              <a:buNone/>
            </a:pPr>
            <a:r>
              <a:rPr lang="en-US" sz="1500" dirty="0"/>
              <a:t>Step #9: Join a committee!</a:t>
            </a:r>
          </a:p>
          <a:p>
            <a:pPr marL="58737" lvl="1" indent="0">
              <a:buNone/>
            </a:pPr>
            <a:r>
              <a:rPr lang="en-US" sz="1500" dirty="0"/>
              <a:t>Step #10: Notify Club Director &amp; Mentor Committee Co-Chairs of your completion!</a:t>
            </a:r>
          </a:p>
          <a:p>
            <a:pPr marL="58737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8BDA7B-C6EA-427E-97F1-6FA2E116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dirty="0"/>
              <a:t>Blue Badge Checklist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E897E4C-1BAC-400D-90F7-356FC65D6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5465233" cy="1975764"/>
          </a:xfrm>
        </p:spPr>
        <p:txBody>
          <a:bodyPr/>
          <a:lstStyle/>
          <a:p>
            <a:r>
              <a:rPr lang="en-US" dirty="0"/>
              <a:t>New member guidelines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1843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381ABC-8821-4985-883C-CC7B9BF4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STEP #1: Submit Initiation Fee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164E314-FCCB-2091-29AD-EBBF59049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784555"/>
            <a:ext cx="11506200" cy="4489245"/>
          </a:xfrm>
        </p:spPr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You will receive an email from </a:t>
            </a:r>
            <a:r>
              <a:rPr lang="en-US" sz="3200" b="1" dirty="0"/>
              <a:t>QuickBooks</a:t>
            </a:r>
            <a:r>
              <a:rPr lang="en-US" sz="3200" dirty="0"/>
              <a:t> with the first invoice to pay the </a:t>
            </a:r>
            <a:r>
              <a:rPr lang="en-US" sz="3200" b="1" dirty="0"/>
              <a:t>initiation fee. </a:t>
            </a:r>
            <a:r>
              <a:rPr lang="en-US" sz="3200" dirty="0"/>
              <a:t>Please ensure you have or create an account in QuickBooks.</a:t>
            </a:r>
            <a:endParaRPr lang="en-US" sz="3200" b="1" dirty="0"/>
          </a:p>
          <a:p>
            <a:endParaRPr lang="en-US" b="1" dirty="0"/>
          </a:p>
          <a:p>
            <a:r>
              <a:rPr lang="en-US" sz="3200" b="1" dirty="0"/>
              <a:t>Pay the one-time $400 initiation fee </a:t>
            </a:r>
            <a:r>
              <a:rPr lang="en-US" sz="3200" dirty="0"/>
              <a:t>to activate your membership!</a:t>
            </a:r>
            <a:endParaRPr lang="en-US" sz="32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4895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F1D0E-4B1A-B40A-42FA-19C039169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9F346E-3C8C-D67D-9148-2F379BE2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STEP #2: Set up dues autopay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FBFA46-6A76-14B8-8D28-50ACD9D19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  <a:p>
            <a:r>
              <a:rPr lang="en-US" sz="3200" dirty="0"/>
              <a:t>The next invoice you get from QuickBooks will be to start your </a:t>
            </a:r>
            <a:r>
              <a:rPr lang="en-US" sz="3200" b="1" dirty="0"/>
              <a:t>monthly</a:t>
            </a:r>
            <a:r>
              <a:rPr lang="en-US" sz="3200" dirty="0"/>
              <a:t> </a:t>
            </a:r>
            <a:r>
              <a:rPr lang="en-US" sz="3200" b="1" dirty="0"/>
              <a:t>dues </a:t>
            </a:r>
            <a:r>
              <a:rPr lang="en-US" sz="3200" dirty="0"/>
              <a:t>processing.</a:t>
            </a:r>
          </a:p>
          <a:p>
            <a:endParaRPr lang="en-US" sz="3200" dirty="0"/>
          </a:p>
          <a:p>
            <a:r>
              <a:rPr lang="en-US" sz="3200" dirty="0"/>
              <a:t>Please set up </a:t>
            </a:r>
            <a:r>
              <a:rPr lang="en-US" sz="3200" b="1" dirty="0"/>
              <a:t>autopay</a:t>
            </a:r>
            <a:r>
              <a:rPr lang="en-US" sz="3200" dirty="0"/>
              <a:t> with the instructions provided.</a:t>
            </a:r>
          </a:p>
          <a:p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8505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92049-9943-4331-7918-638A52520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817FE3-E92C-18DA-E6F7-D57EDFC5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STEP #3: Success! Now time to schedule your new member introduction!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FC33256-F31C-368F-5ABE-5621562F0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500"/>
            <a:ext cx="11506199" cy="3836989"/>
          </a:xfrm>
        </p:spPr>
        <p:txBody>
          <a:bodyPr/>
          <a:lstStyle/>
          <a:p>
            <a:r>
              <a:rPr lang="en-US" dirty="0"/>
              <a:t>Once your initiation fee is processed and your monthly dues are setup, contact </a:t>
            </a:r>
            <a:r>
              <a:rPr lang="en-US" b="1" dirty="0">
                <a:hlinkClick r:id="rId3"/>
              </a:rPr>
              <a:t>ANI BLACK </a:t>
            </a:r>
            <a:r>
              <a:rPr lang="en-US" dirty="0"/>
              <a:t>to let her know you are ready to be introduced!</a:t>
            </a:r>
          </a:p>
          <a:p>
            <a:endParaRPr lang="en-US" dirty="0"/>
          </a:p>
          <a:p>
            <a:r>
              <a:rPr lang="en-US" dirty="0"/>
              <a:t>A club member will be paired with you, and your introduction will be scheduled</a:t>
            </a:r>
          </a:p>
          <a:p>
            <a:endParaRPr lang="en-US" dirty="0"/>
          </a:p>
          <a:p>
            <a:r>
              <a:rPr lang="en-US" dirty="0"/>
              <a:t>Introductions are typically biographical with information about your background, education, professional career, and other personal achievements or notable things about you. Hobbies and fun interests are encouraged!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4AE450D9-7B3B-4C86-03B7-8FD5FC7AB79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YOU WILL BE FORMALLY INTRODUCED AS THE NEWEST ROTARIAN IN THE WORLD, by fellow club members during A club lunch meeting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2959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5AA3-F3BD-7B9F-6D19-CDAFB1C91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0E11AD5-B838-97B4-4434-51C802E9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3600" dirty="0"/>
              <a:t>STEP #4: Seattle 4 orientation (this presentation) and DOWNLOADING </a:t>
            </a:r>
            <a:r>
              <a:rPr lang="en-US" sz="3600" dirty="0" err="1"/>
              <a:t>ClubRunner</a:t>
            </a:r>
            <a:r>
              <a:rPr lang="en-US" sz="3600" dirty="0"/>
              <a:t>, Our membership APP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5B2075-9D7F-3C34-D28C-E05F6FEC8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membership and find contact information</a:t>
            </a:r>
          </a:p>
          <a:p>
            <a:r>
              <a:rPr lang="en-US" dirty="0"/>
              <a:t>Learn to register for club lunches and events</a:t>
            </a:r>
          </a:p>
          <a:p>
            <a:r>
              <a:rPr lang="en-US" dirty="0"/>
              <a:t>Desktop and app versions available </a:t>
            </a:r>
          </a:p>
          <a:p>
            <a:r>
              <a:rPr lang="en-US" dirty="0"/>
              <a:t>Access historic data about club participation, RI donations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hlinkClick r:id="rId3"/>
              </a:rPr>
              <a:t>Our club website </a:t>
            </a:r>
            <a:r>
              <a:rPr lang="en-US" b="1" dirty="0"/>
              <a:t>(seattlerotary.org) is the login page for the desktop version. Please click on “Member Area” to access.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30CD28EE-2FE4-0DF2-A695-088EBB03176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AREAS OF FOCUS: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1898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4E789-774D-9F01-ED23-B13FB3BB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CB2B10C-8620-9D89-AE09-6DBF44DE0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STEP #5: Schedule your Seattle Rotary Service Foundation (SRSF) Orientation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084F8B8-5632-3378-06AD-DD72A90A0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735" y="2436811"/>
            <a:ext cx="11754463" cy="442118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Contact </a:t>
            </a:r>
            <a:r>
              <a:rPr lang="en-US" dirty="0">
                <a:hlinkClick r:id="rId3"/>
              </a:rPr>
              <a:t>SARAH WEAVER </a:t>
            </a:r>
            <a:r>
              <a:rPr lang="en-US" dirty="0"/>
              <a:t>to schedule your SRSF Orientation</a:t>
            </a:r>
          </a:p>
          <a:p>
            <a:endParaRPr lang="en-US" dirty="0"/>
          </a:p>
          <a:p>
            <a:r>
              <a:rPr lang="en-US" dirty="0"/>
              <a:t>Learn about: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SRSF Mission</a:t>
            </a:r>
          </a:p>
          <a:p>
            <a:pPr lvl="1"/>
            <a:r>
              <a:rPr lang="en-US" dirty="0"/>
              <a:t>SRSF History</a:t>
            </a:r>
          </a:p>
          <a:p>
            <a:pPr lvl="1"/>
            <a:r>
              <a:rPr lang="en-US" dirty="0"/>
              <a:t>SRSF Operations</a:t>
            </a:r>
          </a:p>
          <a:p>
            <a:pPr lvl="3"/>
            <a:r>
              <a:rPr lang="en-US" dirty="0"/>
              <a:t>Grants</a:t>
            </a:r>
          </a:p>
          <a:p>
            <a:pPr lvl="3"/>
            <a:r>
              <a:rPr lang="en-US" dirty="0"/>
              <a:t>Campaign</a:t>
            </a:r>
          </a:p>
          <a:p>
            <a:pPr lvl="3"/>
            <a:r>
              <a:rPr lang="en-US" dirty="0"/>
              <a:t>Service</a:t>
            </a:r>
          </a:p>
          <a:p>
            <a:pPr lvl="3"/>
            <a:r>
              <a:rPr lang="en-US" dirty="0"/>
              <a:t>Local and International Impact</a:t>
            </a:r>
          </a:p>
          <a:p>
            <a:pPr lvl="3"/>
            <a:endParaRPr lang="en-US" dirty="0"/>
          </a:p>
          <a:p>
            <a:pPr lvl="3"/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262AE42-7DF6-212D-9E8E-549048FD598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SRSF is OUR 501c3 that all RCOS members SUPPORT!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0250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38E2A-E03B-4BC9-A685-8DC868D4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5A40AB-78FC-0B26-D079-C04041F17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STEP #6: Greet at 4 lunch meetings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273581-5617-E7BF-A7FB-151268DDF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Reach out to Club Director </a:t>
            </a:r>
            <a:r>
              <a:rPr lang="en-US" dirty="0">
                <a:hlinkClick r:id="rId3"/>
              </a:rPr>
              <a:t>MARY GOLDIE </a:t>
            </a:r>
            <a:r>
              <a:rPr lang="en-US" dirty="0"/>
              <a:t> to register your time slots</a:t>
            </a:r>
          </a:p>
          <a:p>
            <a:endParaRPr lang="en-US" dirty="0"/>
          </a:p>
          <a:p>
            <a:r>
              <a:rPr lang="en-US" dirty="0"/>
              <a:t>Great way to get to know many club members, fast!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43FFB5F7-CB37-4B32-1C5E-E43AC0B85BD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In-person lunch meetings are on the 1</a:t>
            </a:r>
            <a:r>
              <a:rPr lang="en-US" baseline="30000" dirty="0"/>
              <a:t>st</a:t>
            </a:r>
            <a:r>
              <a:rPr lang="en-US" dirty="0"/>
              <a:t> and 3</a:t>
            </a:r>
            <a:r>
              <a:rPr lang="en-US" baseline="30000" dirty="0"/>
              <a:t>rd</a:t>
            </a:r>
            <a:r>
              <a:rPr lang="en-US" dirty="0"/>
              <a:t> Wednesday monthly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9929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CB8D-F7D1-F308-F4D4-E4D090868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5A7E7E-841D-491C-5548-6FD2A9A50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STEP #7: Donate to The Seattle Rotary Service Foundation (SRSF)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0509D84-9488-AC2C-9797-0BE34144F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1" y="2905441"/>
            <a:ext cx="11506199" cy="3836989"/>
          </a:xfrm>
        </p:spPr>
        <p:txBody>
          <a:bodyPr/>
          <a:lstStyle/>
          <a:p>
            <a:endParaRPr lang="en-US" sz="2000" b="1" dirty="0"/>
          </a:p>
          <a:p>
            <a:r>
              <a:rPr lang="en-US" sz="2000" b="1" dirty="0"/>
              <a:t>Annual donation is &gt;$500 per year (suggested)</a:t>
            </a:r>
          </a:p>
          <a:p>
            <a:endParaRPr lang="en-US" sz="2000" b="1" dirty="0"/>
          </a:p>
          <a:p>
            <a:r>
              <a:rPr lang="en-US" sz="2000" dirty="0">
                <a:hlinkClick r:id="rId3"/>
              </a:rPr>
              <a:t>This link </a:t>
            </a:r>
            <a:r>
              <a:rPr lang="en-US" sz="2000" dirty="0"/>
              <a:t>to donate directs you to a live form for credit card and ACH donations.</a:t>
            </a:r>
          </a:p>
          <a:p>
            <a:endParaRPr lang="en-US" sz="2000" dirty="0"/>
          </a:p>
          <a:p>
            <a:r>
              <a:rPr lang="en-US" sz="2000" dirty="0">
                <a:hlinkClick r:id="rId4"/>
              </a:rPr>
              <a:t>This link </a:t>
            </a:r>
            <a:r>
              <a:rPr lang="en-US" sz="2000" dirty="0"/>
              <a:t>to donate directs you to indicate other ways you’d like to pledge to give (Donor Advised Fund, Stock, etc.)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Please try to make your donation between </a:t>
            </a:r>
            <a:r>
              <a:rPr lang="en-US" sz="2000" b="1" dirty="0"/>
              <a:t>October 1-January 31 </a:t>
            </a:r>
            <a:r>
              <a:rPr lang="en-US" sz="2000" dirty="0"/>
              <a:t>each year to align with the campaign promotion window.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12D288B9-1B7E-D56B-EBAF-DCCCB44F8EF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The Seattle Rotary Service Foundation is the Internal charitable arm of the Rotary club of Seattle that transforms donations into funding for local and international service projects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8464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59ADA-3AD9-4743-42D5-4DD089873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28E579-EC8F-4E01-F7FF-03B56F92E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STEP #8: Donate to The Rotary Foundation (TRF): CLUB ID #130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1B3C89-B37E-1CAA-9BE1-AEEACD6DE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776023"/>
            <a:ext cx="11506199" cy="3836989"/>
          </a:xfrm>
        </p:spPr>
        <p:txBody>
          <a:bodyPr>
            <a:normAutofit/>
          </a:bodyPr>
          <a:lstStyle/>
          <a:p>
            <a:endParaRPr lang="en-US" sz="2000" b="1" dirty="0"/>
          </a:p>
          <a:p>
            <a:r>
              <a:rPr lang="en-US" sz="2000" b="1" dirty="0"/>
              <a:t>Annual TRF donation is a minimum of $100 per year (</a:t>
            </a:r>
            <a:r>
              <a:rPr lang="en-US" sz="2000" b="1" dirty="0" err="1"/>
              <a:t>excpected</a:t>
            </a:r>
            <a:r>
              <a:rPr lang="en-US" sz="2000" b="1" dirty="0"/>
              <a:t>)</a:t>
            </a:r>
          </a:p>
          <a:p>
            <a:endParaRPr lang="en-US" sz="2000" b="1" dirty="0"/>
          </a:p>
          <a:p>
            <a:r>
              <a:rPr lang="en-US" sz="2000" dirty="0">
                <a:hlinkClick r:id="rId3"/>
              </a:rPr>
              <a:t>Use This link </a:t>
            </a:r>
            <a:r>
              <a:rPr lang="en-US" sz="2000" dirty="0"/>
              <a:t>to donate via My Rotary, Rotary International’s digital platform.</a:t>
            </a:r>
            <a:br>
              <a:rPr lang="en-US" sz="2000" dirty="0"/>
            </a:br>
            <a:r>
              <a:rPr lang="en-US" sz="2000" b="1" dirty="0"/>
              <a:t>Log in &amp; create an account in My Rotary </a:t>
            </a:r>
            <a:r>
              <a:rPr lang="en-US" sz="2000" dirty="0"/>
              <a:t>before donating so your donation is credited to our club.</a:t>
            </a:r>
          </a:p>
          <a:p>
            <a:endParaRPr lang="en-US" sz="2000" dirty="0"/>
          </a:p>
          <a:p>
            <a:r>
              <a:rPr lang="en-US" sz="2000" dirty="0"/>
              <a:t>The official TRF campaign is every year from </a:t>
            </a:r>
            <a:r>
              <a:rPr lang="en-US" sz="2000" b="1" dirty="0"/>
              <a:t>October 1 - January 31</a:t>
            </a:r>
            <a:r>
              <a:rPr lang="en-US" sz="2000" dirty="0"/>
              <a:t>.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E6AAF1B8-FFCB-7ADD-1092-1BA7695233D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TRF is the 501c3 for Rotary international that transforms our local donations into global impact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0607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F6513-8075-C0E2-AF4D-4128B2E0E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0C279B-13E3-C1E4-6EE9-190D6845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STEP #9: Join A Committee!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1E3FAB-DE10-0B0A-97D3-A1AE0C80C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430561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Local Service Committee (LSC)</a:t>
            </a:r>
          </a:p>
          <a:p>
            <a:r>
              <a:rPr lang="en-US" dirty="0"/>
              <a:t>International Service Committee (ISC)</a:t>
            </a:r>
          </a:p>
          <a:p>
            <a:r>
              <a:rPr lang="en-US" dirty="0"/>
              <a:t>Programs</a:t>
            </a:r>
          </a:p>
          <a:p>
            <a:r>
              <a:rPr lang="en-US" dirty="0"/>
              <a:t>Music</a:t>
            </a:r>
          </a:p>
          <a:p>
            <a:r>
              <a:rPr lang="en-US" dirty="0"/>
              <a:t>Inspiration</a:t>
            </a:r>
          </a:p>
          <a:p>
            <a:r>
              <a:rPr lang="en-US" dirty="0"/>
              <a:t>Seattle Rotary Mariners</a:t>
            </a:r>
          </a:p>
          <a:p>
            <a:r>
              <a:rPr lang="en-US" dirty="0"/>
              <a:t>Membership</a:t>
            </a:r>
          </a:p>
          <a:p>
            <a:r>
              <a:rPr lang="en-US" dirty="0"/>
              <a:t>Rotary Cares</a:t>
            </a:r>
          </a:p>
          <a:p>
            <a:r>
              <a:rPr lang="en-US" dirty="0"/>
              <a:t>Newsletter Reporting </a:t>
            </a:r>
          </a:p>
          <a:p>
            <a:r>
              <a:rPr lang="en-US" dirty="0"/>
              <a:t>New Member Introduction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3EFDFC62-020A-477A-4ED9-19B899065E4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CHOOSE YOUR ROLE IN YOUR club and community!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4868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22348-4063-B16F-38A8-FC8878FEE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C26FFA-33AA-D6AC-AAA4-87A55765A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STEP #10: get your blue badge!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69520C-9363-BAF6-E4B9-6B67153DE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500"/>
            <a:ext cx="11506199" cy="35793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Let them know you have completed 1-9!</a:t>
            </a:r>
            <a:br>
              <a:rPr lang="en-US" dirty="0"/>
            </a:br>
            <a:endParaRPr lang="en-US" dirty="0"/>
          </a:p>
          <a:p>
            <a:r>
              <a:rPr lang="en-US" dirty="0"/>
              <a:t>Mary Goldie, Club Director</a:t>
            </a:r>
            <a:br>
              <a:rPr lang="en-US" dirty="0"/>
            </a:br>
            <a:r>
              <a:rPr lang="en-US" dirty="0">
                <a:hlinkClick r:id="rId3"/>
              </a:rPr>
              <a:t>mary@seattlerotary.org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r>
              <a:rPr lang="en-US" dirty="0"/>
              <a:t>Ani Black, Mentor Committee Co-Chair</a:t>
            </a:r>
            <a:br>
              <a:rPr lang="en-US" dirty="0"/>
            </a:br>
            <a:r>
              <a:rPr lang="en-US" dirty="0">
                <a:hlinkClick r:id="rId4"/>
              </a:rPr>
              <a:t>abrewsterb@icloud.com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Stephen Morse, Mentor Committee Co-Chair</a:t>
            </a:r>
            <a:br>
              <a:rPr lang="en-US" dirty="0"/>
            </a:br>
            <a:r>
              <a:rPr lang="en-US" dirty="0">
                <a:hlinkClick r:id="rId5"/>
              </a:rPr>
              <a:t>stmorse@rwbaird.com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93D85AA-BEDC-133A-81B3-9BD1A2B0125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email our club director and mentor committee co-chairs!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2290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EFB00-A3AF-6E1C-CF30-8C455AD8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C5132B-3721-EA09-0B37-CE92DC1DF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          JOIN club events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E3BDA8B-3059-A805-FF93-97FEA91CD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Committee meetings</a:t>
            </a:r>
          </a:p>
          <a:p>
            <a:r>
              <a:rPr lang="en-US" dirty="0"/>
              <a:t>Board meetings</a:t>
            </a:r>
          </a:p>
          <a:p>
            <a:r>
              <a:rPr lang="en-US" dirty="0"/>
              <a:t>Service projects</a:t>
            </a:r>
          </a:p>
          <a:p>
            <a:r>
              <a:rPr lang="en-US" dirty="0"/>
              <a:t>Fellowship events</a:t>
            </a:r>
          </a:p>
          <a:p>
            <a:r>
              <a:rPr lang="en-US" dirty="0"/>
              <a:t>Zoom only lunch meetings (4</a:t>
            </a:r>
            <a:r>
              <a:rPr lang="en-US" baseline="30000" dirty="0"/>
              <a:t>th</a:t>
            </a:r>
            <a:r>
              <a:rPr lang="en-US" dirty="0"/>
              <a:t> Wednesday of most months)</a:t>
            </a:r>
          </a:p>
          <a:p>
            <a:r>
              <a:rPr lang="en-US" dirty="0"/>
              <a:t>Holiday party in December</a:t>
            </a:r>
          </a:p>
          <a:p>
            <a:r>
              <a:rPr lang="en-US" dirty="0"/>
              <a:t>President’s party in June</a:t>
            </a:r>
          </a:p>
          <a:p>
            <a:r>
              <a:rPr lang="en-US" dirty="0"/>
              <a:t>Rotary District 5030 Events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AADBE6A-E66A-3A88-54DC-127F90BCE27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There are ADDITIONAL OPPORTUNITIES to ENGAGE!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7748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6F3585-F07D-4440-9AF3-4237E674AA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A0CA2C3B-2400-8546-9129-3397E5BFDCA2}"/>
              </a:ext>
            </a:extLst>
          </p:cNvPr>
          <p:cNvSpPr txBox="1">
            <a:spLocks/>
          </p:cNvSpPr>
          <p:nvPr/>
        </p:nvSpPr>
        <p:spPr>
          <a:xfrm>
            <a:off x="0" y="2607069"/>
            <a:ext cx="12192000" cy="82193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 Culture &amp; Expectations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D8D50398-13B0-6D4F-900E-23CAD9343C17}"/>
              </a:ext>
            </a:extLst>
          </p:cNvPr>
          <p:cNvSpPr txBox="1">
            <a:spLocks/>
          </p:cNvSpPr>
          <p:nvPr/>
        </p:nvSpPr>
        <p:spPr>
          <a:xfrm>
            <a:off x="101823" y="6960359"/>
            <a:ext cx="5329985" cy="987620"/>
          </a:xfrm>
          <a:prstGeom prst="rect">
            <a:avLst/>
          </a:prstGeom>
          <a:noFill/>
          <a:ln w="44450">
            <a:noFill/>
          </a:ln>
        </p:spPr>
        <p:txBody>
          <a:bodyPr vert="horz" lIns="91440" tIns="0" rIns="9144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en-US" sz="3600" b="1" dirty="0">
                <a:solidFill>
                  <a:srgbClr val="DA1A5A"/>
                </a:solidFill>
              </a:rPr>
              <a:t>Title Page Option</a:t>
            </a:r>
            <a:endParaRPr lang="en-US" sz="3600" b="1" dirty="0">
              <a:solidFill>
                <a:srgbClr val="DA1A5A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6" name="Picture 5" descr="A logo with blue text&#10;&#10;AI-generated content may be incorrect.">
            <a:extLst>
              <a:ext uri="{FF2B5EF4-FFF2-40B4-BE49-F238E27FC236}">
                <a16:creationId xmlns:a16="http://schemas.microsoft.com/office/drawing/2014/main" id="{2825EE1C-40B3-2329-64F3-076D32EE4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08" y="4645742"/>
            <a:ext cx="2950583" cy="13903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2913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5F43D8-38CF-4D05-9E59-8A9FEDDD2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0" y="1434163"/>
            <a:ext cx="4978400" cy="1842437"/>
          </a:xfrm>
        </p:spPr>
        <p:txBody>
          <a:bodyPr>
            <a:normAutofit fontScale="85000" lnSpcReduction="10000"/>
          </a:bodyPr>
          <a:lstStyle/>
          <a:p>
            <a:br>
              <a:rPr lang="en-US" dirty="0"/>
            </a:br>
            <a:r>
              <a:rPr lang="en-US" sz="4700" dirty="0"/>
              <a:t>Expectations of new members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1EEB84-BD39-321B-E15E-FC919CE4B577}"/>
              </a:ext>
            </a:extLst>
          </p:cNvPr>
          <p:cNvSpPr txBox="1"/>
          <p:nvPr/>
        </p:nvSpPr>
        <p:spPr>
          <a:xfrm>
            <a:off x="6096000" y="501469"/>
            <a:ext cx="6096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It is an expectation that you attend lunches and events monthly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“Regular” means different things to different people but aim to attend at least </a:t>
            </a:r>
            <a:r>
              <a:rPr lang="en-US" sz="2200" b="1" dirty="0">
                <a:solidFill>
                  <a:schemeClr val="bg1"/>
                </a:solidFill>
              </a:rPr>
              <a:t>one</a:t>
            </a:r>
            <a:r>
              <a:rPr lang="en-US" sz="2200" dirty="0">
                <a:solidFill>
                  <a:schemeClr val="bg1"/>
                </a:solidFill>
              </a:rPr>
              <a:t> club event a month!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Check the</a:t>
            </a:r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b="1" dirty="0">
                <a:solidFill>
                  <a:schemeClr val="bg1"/>
                </a:solidFill>
                <a:hlinkClick r:id="rId3"/>
              </a:rPr>
              <a:t>newsletter</a:t>
            </a:r>
            <a:r>
              <a:rPr lang="en-US" sz="2200" b="1" dirty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and </a:t>
            </a:r>
            <a:r>
              <a:rPr lang="en-US" sz="2200" b="1" dirty="0">
                <a:solidFill>
                  <a:schemeClr val="bg1"/>
                </a:solidFill>
                <a:hlinkClick r:id="rId4"/>
              </a:rPr>
              <a:t>events</a:t>
            </a:r>
            <a:r>
              <a:rPr lang="en-US" sz="2200" dirty="0">
                <a:solidFill>
                  <a:schemeClr val="bg1"/>
                </a:solidFill>
              </a:rPr>
              <a:t> page on the website weekly.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Club members may reach out via phone call, text, or email regarding getting involved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Be </a:t>
            </a:r>
            <a:r>
              <a:rPr lang="en-US" sz="2200" b="1" dirty="0">
                <a:solidFill>
                  <a:schemeClr val="bg1"/>
                </a:solidFill>
              </a:rPr>
              <a:t>responsive </a:t>
            </a:r>
            <a:r>
              <a:rPr lang="en-US" sz="2200" dirty="0">
                <a:solidFill>
                  <a:schemeClr val="bg1"/>
                </a:solidFill>
              </a:rPr>
              <a:t>and </a:t>
            </a:r>
            <a:r>
              <a:rPr lang="en-US" sz="2200" b="1" dirty="0">
                <a:solidFill>
                  <a:schemeClr val="bg1"/>
                </a:solidFill>
              </a:rPr>
              <a:t>timely</a:t>
            </a:r>
            <a:r>
              <a:rPr lang="en-US" sz="2200" dirty="0">
                <a:solidFill>
                  <a:schemeClr val="bg1"/>
                </a:solidFill>
              </a:rPr>
              <a:t> when it comes to club communications!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bg1"/>
                </a:solidFill>
              </a:rPr>
              <a:t>BONUS Rotary offerings locally: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RISE Leadership Training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District Rotary Training for Leadership Roles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Travel to conferences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</a:rPr>
              <a:t>Visit another club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127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99270-91E7-1BD4-2976-28001421A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42B6E9-36A6-5B99-7643-7376BF017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8800" y="1434163"/>
            <a:ext cx="4978400" cy="1842437"/>
          </a:xfrm>
        </p:spPr>
        <p:txBody>
          <a:bodyPr>
            <a:normAutofit lnSpcReduction="10000"/>
          </a:bodyPr>
          <a:lstStyle/>
          <a:p>
            <a:br>
              <a:rPr lang="en-US" dirty="0"/>
            </a:br>
            <a:r>
              <a:rPr lang="en-US" dirty="0"/>
              <a:t>networking in rotary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E58D81-4973-CD5A-5B7A-6C372D3D3B5B}"/>
              </a:ext>
            </a:extLst>
          </p:cNvPr>
          <p:cNvSpPr txBox="1"/>
          <p:nvPr/>
        </p:nvSpPr>
        <p:spPr>
          <a:xfrm>
            <a:off x="6096000" y="250723"/>
            <a:ext cx="6096000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Appropriate</a:t>
            </a:r>
            <a:r>
              <a:rPr lang="en-US" b="1" dirty="0">
                <a:solidFill>
                  <a:schemeClr val="bg1"/>
                </a:solidFill>
              </a:rPr>
              <a:t> networking at Rotary: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Exchanging business cards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Offering your place of work or home as a venue for a club social or service event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Donating to SRSF through your company or becoming a meeting sponsor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Asking the Club Director or others for introductions to members working in your professional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Inviting others for coffee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Connecting a nonprofit you champion to SRSF grant and service opportunities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Inappropriate</a:t>
            </a:r>
            <a:r>
              <a:rPr lang="en-US" b="1" dirty="0">
                <a:solidFill>
                  <a:schemeClr val="bg1"/>
                </a:solidFill>
              </a:rPr>
              <a:t> networking at Rotary: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Adding member lists to your promotional email campaigns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Requesting or expecting that members attend or financially support external fundraisers outside of current club community partnerships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Apologies, but we don’t announce these in the newsletter!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Graphic 3" descr="Thumbs up sign outline">
            <a:extLst>
              <a:ext uri="{FF2B5EF4-FFF2-40B4-BE49-F238E27FC236}">
                <a16:creationId xmlns:a16="http://schemas.microsoft.com/office/drawing/2014/main" id="{312A61F2-2034-550E-A611-2E4BAEB8A7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4478" y="250723"/>
            <a:ext cx="914400" cy="914400"/>
          </a:xfrm>
          <a:prstGeom prst="rect">
            <a:avLst/>
          </a:prstGeom>
        </p:spPr>
      </p:pic>
      <p:pic>
        <p:nvPicPr>
          <p:cNvPr id="6" name="Graphic 5" descr="Thumbs Down outline">
            <a:extLst>
              <a:ext uri="{FF2B5EF4-FFF2-40B4-BE49-F238E27FC236}">
                <a16:creationId xmlns:a16="http://schemas.microsoft.com/office/drawing/2014/main" id="{B42653CE-C6AC-AA07-223D-50092B5FE8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74478" y="3429000"/>
            <a:ext cx="914400" cy="914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3493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A8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9C2961-F30C-374B-9AA0-4CAE341613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4B49C-6300-EB40-8485-3CE0C4C5F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8332" y="1396993"/>
            <a:ext cx="5627077" cy="4735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C8A949-C1FC-6C4F-8EA0-BBA99B9285A1}"/>
              </a:ext>
            </a:extLst>
          </p:cNvPr>
          <p:cNvSpPr txBox="1"/>
          <p:nvPr/>
        </p:nvSpPr>
        <p:spPr>
          <a:xfrm>
            <a:off x="3188332" y="1396993"/>
            <a:ext cx="5627077" cy="37225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QUESTIONS?</a:t>
            </a:r>
          </a:p>
          <a:p>
            <a:pPr algn="ctr"/>
            <a:r>
              <a:rPr lang="en-US" sz="4800" b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Contact your MENTORS!</a:t>
            </a:r>
            <a:endParaRPr lang="en-US" sz="4800" b="1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35718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SLIDE_THUMBNAIL_REFRESH" val="1"/>
  <p:tag name="ARTICULATE_DESIGN_ID_OFFICE THEME" val="Zww6o0dV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5441</TotalTime>
  <Words>1291</Words>
  <Application>Microsoft Office PowerPoint</Application>
  <PresentationFormat>Widescreen</PresentationFormat>
  <Paragraphs>159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So Far….</vt:lpstr>
      <vt:lpstr>Orientation highlights</vt:lpstr>
      <vt:lpstr>PowerPoint Presentation</vt:lpstr>
      <vt:lpstr>PowerPoint Presentation</vt:lpstr>
      <vt:lpstr>Rotary Ecosystem: More than one Club!</vt:lpstr>
      <vt:lpstr>PowerPoint Presentation</vt:lpstr>
      <vt:lpstr>STEP #1: Submit Initiation Fee</vt:lpstr>
      <vt:lpstr>STEP #2: Set up dues autopay</vt:lpstr>
      <vt:lpstr>STEP #3: Success! Now time to schedule your new member introduction!</vt:lpstr>
      <vt:lpstr>STEP #4: Seattle 4 orientation (this presentation) and DOWNLOADING ClubRunner, Our membership APP</vt:lpstr>
      <vt:lpstr>STEP #5: Schedule your Seattle Rotary Service Foundation (SRSF) Orientation</vt:lpstr>
      <vt:lpstr>STEP #6: Greet at 4 lunch meetings</vt:lpstr>
      <vt:lpstr>STEP #7: Donate to The Seattle Rotary Service Foundation (SRSF)</vt:lpstr>
      <vt:lpstr>STEP #8: Donate to The Rotary Foundation (TRF): CLUB ID #130</vt:lpstr>
      <vt:lpstr>STEP #9: Join A Committee!</vt:lpstr>
      <vt:lpstr>STEP #10: get your blue badge!</vt:lpstr>
      <vt:lpstr>          JOIN club events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FK B</dc:creator>
  <cp:lastModifiedBy>Morse, Stephen</cp:lastModifiedBy>
  <cp:revision>168</cp:revision>
  <cp:lastPrinted>2019-12-04T20:41:25Z</cp:lastPrinted>
  <dcterms:created xsi:type="dcterms:W3CDTF">2019-11-18T03:22:22Z</dcterms:created>
  <dcterms:modified xsi:type="dcterms:W3CDTF">2026-09-22T19:24:50Z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1E96FB25-8539-4CD8-9073-88C994302880</vt:lpwstr>
  </property>
  <property fmtid="{D5CDD505-2E9C-101B-9397-08002B2CF9AE}" pid="3" name="ArticulatePath">
    <vt:lpwstr>RI InHouse Staff Presentation_20200117-007_QC1_EN</vt:lpwstr>
  </property>
</Properties>
</file>